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hristina.maimone@northwestern.edu?subject=" TargetMode="External"/><Relationship Id="rId3" Type="http://schemas.openxmlformats.org/officeDocument/2006/relationships/hyperlink" Target="https://github.com/nuitrcs/commandlineworkshop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swcarpentry.github.io/shell-novice/data/shell-novice-data.zip" TargetMode="External"/><Relationship Id="rId3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Relationship Id="rId3" Type="http://schemas.openxmlformats.org/officeDocument/2006/relationships/image" Target="../media/image2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Relationship Id="rId3" Type="http://schemas.openxmlformats.org/officeDocument/2006/relationships/image" Target="../media/image21.png"/><Relationship Id="rId4" Type="http://schemas.openxmlformats.org/officeDocument/2006/relationships/image" Target="../media/image39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3" Type="http://schemas.openxmlformats.org/officeDocument/2006/relationships/image" Target="../media/image21.png"/><Relationship Id="rId4" Type="http://schemas.openxmlformats.org/officeDocument/2006/relationships/image" Target="../media/image41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3" Type="http://schemas.openxmlformats.org/officeDocument/2006/relationships/image" Target="../media/image21.png"/><Relationship Id="rId4" Type="http://schemas.openxmlformats.org/officeDocument/2006/relationships/image" Target="../media/image54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Relationship Id="rId3" Type="http://schemas.openxmlformats.org/officeDocument/2006/relationships/image" Target="../media/image21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Relationship Id="rId3" Type="http://schemas.openxmlformats.org/officeDocument/2006/relationships/image" Target="../media/image21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9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Relationship Id="rId3" Type="http://schemas.openxmlformats.org/officeDocument/2006/relationships/image" Target="../media/image21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Relationship Id="rId3" Type="http://schemas.openxmlformats.org/officeDocument/2006/relationships/image" Target="../media/image21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Relationship Id="rId3" Type="http://schemas.openxmlformats.org/officeDocument/2006/relationships/image" Target="../media/image21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Relationship Id="rId3" Type="http://schemas.openxmlformats.org/officeDocument/2006/relationships/image" Target="../media/image21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png"/><Relationship Id="rId3" Type="http://schemas.openxmlformats.org/officeDocument/2006/relationships/image" Target="../media/image21.png"/><Relationship Id="rId4" Type="http://schemas.openxmlformats.org/officeDocument/2006/relationships/image" Target="../media/image66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7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8.png"/><Relationship Id="rId3" Type="http://schemas.openxmlformats.org/officeDocument/2006/relationships/image" Target="../media/image21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1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2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3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4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5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6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hristina.maimone@northwestern.edu?subject=" TargetMode="External"/><Relationship Id="rId3" Type="http://schemas.openxmlformats.org/officeDocument/2006/relationships/hyperlink" Target="https://github.com/nuitrcs/commandlineworkshop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100"/>
            </a:lvl1pPr>
          </a:lstStyle>
          <a:p>
            <a:pPr/>
            <a:r>
              <a:t>Research Computing Services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1270000" y="674358"/>
            <a:ext cx="10464800" cy="1130301"/>
          </a:xfrm>
          <a:prstGeom prst="rect">
            <a:avLst/>
          </a:prstGeom>
        </p:spPr>
        <p:txBody>
          <a:bodyPr/>
          <a:lstStyle>
            <a:lvl1pPr defTabSz="452627">
              <a:defRPr sz="673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Unix Command Line</a:t>
            </a:r>
          </a:p>
        </p:txBody>
      </p:sp>
      <p:sp>
        <p:nvSpPr>
          <p:cNvPr id="121" name="Shape 121"/>
          <p:cNvSpPr/>
          <p:nvPr/>
        </p:nvSpPr>
        <p:spPr>
          <a:xfrm>
            <a:off x="575487" y="7740767"/>
            <a:ext cx="1185382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Janna Nugent: janna.nugent@northwestern.edu</a:t>
            </a:r>
          </a:p>
          <a:p>
            <a:pPr/>
            <a:r>
              <a:t>Alper Kinaci: akinaci@northwestern.edu </a:t>
            </a:r>
          </a:p>
          <a:p>
            <a:pPr/>
            <a:r>
              <a:t>Christina Maimone: </a:t>
            </a:r>
            <a:r>
              <a:rPr u="sng">
                <a:hlinkClick r:id="rId2" invalidUrl="" action="" tgtFrame="" tooltip="" history="1" highlightClick="0" endSnd="0"/>
              </a:rPr>
              <a:t>christina.maimone@northwestern.edu</a:t>
            </a:r>
          </a:p>
        </p:txBody>
      </p:sp>
      <p:sp>
        <p:nvSpPr>
          <p:cNvPr id="122" name="Shape 122"/>
          <p:cNvSpPr/>
          <p:nvPr/>
        </p:nvSpPr>
        <p:spPr>
          <a:xfrm>
            <a:off x="1931460" y="5362633"/>
            <a:ext cx="9141880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1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https://github.com/nuitrcs/commandlineworkshop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 Shot 2017-09-05 at 10.50.05 A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514344" y="3115177"/>
            <a:ext cx="5975863" cy="352296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creen Shot 2017-09-05 at 11.26.18 A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263010" y="387208"/>
            <a:ext cx="4244419" cy="4009344"/>
          </a:xfrm>
          <a:prstGeom prst="rect">
            <a:avLst/>
          </a:prstGeom>
        </p:spPr>
      </p:pic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“Root”</a:t>
            </a:r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location: the base of the filesystem tree</a:t>
            </a:r>
          </a:p>
          <a:p>
            <a:pPr/>
            <a:r>
              <a:t>/</a:t>
            </a:r>
          </a:p>
          <a:p>
            <a:pPr/>
          </a:p>
          <a:p>
            <a:pPr/>
          </a:p>
          <a:p>
            <a:pPr/>
            <a:r>
              <a:t>a user: the superuser</a:t>
            </a:r>
          </a:p>
        </p:txBody>
      </p:sp>
      <p:pic>
        <p:nvPicPr>
          <p:cNvPr id="159" name="Screen Shot 2017-09-05 at 11.27.2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69250" y="4627033"/>
            <a:ext cx="2832100" cy="501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creen Shot 2017-09-05 at 10.55.14 A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996965" y="1591667"/>
            <a:ext cx="7010766" cy="657008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creen Shot 2017-09-05 at 11.03.4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616" y="2782230"/>
            <a:ext cx="13749413" cy="418914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4503407" y="884766"/>
            <a:ext cx="399798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Finder on a Mac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Getting Started</a:t>
            </a:r>
          </a:p>
        </p:txBody>
      </p:sp>
      <p:sp>
        <p:nvSpPr>
          <p:cNvPr id="167" name="Shape 167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Launch Microsoft Remote Desktop </a:t>
            </a:r>
          </a:p>
          <a:p>
            <a:pPr/>
            <a:r>
              <a:t>type “mkdir data”, hit return</a:t>
            </a:r>
          </a:p>
          <a:p>
            <a:pPr/>
            <a:r>
              <a:t>type “cd data”, hit return</a:t>
            </a:r>
          </a:p>
          <a:p>
            <a:pPr/>
            <a:r>
              <a:t>type “wget </a:t>
            </a:r>
            <a:r>
              <a:rPr u="sng">
                <a:hlinkClick r:id="rId2" invalidUrl="" action="" tgtFrame="" tooltip="" history="1" highlightClick="0" endSnd="0"/>
              </a:rPr>
              <a:t>https://swcarpentry.github.io/shell-novice/data/shell-novice-data.zip</a:t>
            </a:r>
            <a:r>
              <a:t>”, hit return</a:t>
            </a:r>
          </a:p>
          <a:p>
            <a:pPr/>
            <a:r>
              <a:t>type “unzip shell-novice-data.zip”, hit return</a:t>
            </a:r>
          </a:p>
        </p:txBody>
      </p:sp>
      <p:pic>
        <p:nvPicPr>
          <p:cNvPr id="168" name="Screen Shot 2017-09-07 at 7.05.2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9790" y="3524250"/>
            <a:ext cx="4140201" cy="27051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creen Shot 2017-09-06 at 10.17.58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971556" y="635000"/>
            <a:ext cx="9048988" cy="5918200"/>
          </a:xfrm>
          <a:prstGeom prst="rect">
            <a:avLst/>
          </a:prstGeom>
        </p:spPr>
      </p:pic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North Pacific Gyre</a:t>
            </a:r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Great Pacific Garbage Patch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creen Shot 2017-09-06 at 10.21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920" y="2567361"/>
            <a:ext cx="11428960" cy="4618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xfrm>
            <a:off x="1270000" y="1692923"/>
            <a:ext cx="10464800" cy="3302001"/>
          </a:xfrm>
          <a:prstGeom prst="rect">
            <a:avLst/>
          </a:prstGeom>
        </p:spPr>
        <p:txBody>
          <a:bodyPr/>
          <a:lstStyle/>
          <a:p>
            <a:pPr/>
            <a:r>
              <a:t>Navigating Files &amp; Directories</a:t>
            </a:r>
          </a:p>
        </p:txBody>
      </p:sp>
      <p:pic>
        <p:nvPicPr>
          <p:cNvPr id="177" name="Screen Shot 2017-09-07 at 7.10.2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3650" y="5621192"/>
            <a:ext cx="2857500" cy="2578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5"/>
          <p:cNvGrpSpPr/>
          <p:nvPr/>
        </p:nvGrpSpPr>
        <p:grpSpPr>
          <a:xfrm>
            <a:off x="934784" y="1699841"/>
            <a:ext cx="11135232" cy="6353918"/>
            <a:chOff x="0" y="0"/>
            <a:chExt cx="11135231" cy="6353917"/>
          </a:xfrm>
        </p:grpSpPr>
        <p:pic>
          <p:nvPicPr>
            <p:cNvPr id="179" name="Screen Shot 2017-09-02 at 3.27.28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47700" y="0"/>
              <a:ext cx="7797800" cy="5651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Screen Shot 2017-09-02 at 3.35.50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00380" y="2079922"/>
              <a:ext cx="7634852" cy="42739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" name="Shape 181"/>
            <p:cNvSpPr/>
            <p:nvPr/>
          </p:nvSpPr>
          <p:spPr>
            <a:xfrm>
              <a:off x="0" y="3700164"/>
              <a:ext cx="681137" cy="322908"/>
            </a:xfrm>
            <a:prstGeom prst="rightArrow">
              <a:avLst>
                <a:gd name="adj1" fmla="val 32000"/>
                <a:gd name="adj2" fmla="val 135001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" name="Shape 182"/>
            <p:cNvSpPr/>
            <p:nvPr/>
          </p:nvSpPr>
          <p:spPr>
            <a:xfrm>
              <a:off x="0" y="4462164"/>
              <a:ext cx="681137" cy="322908"/>
            </a:xfrm>
            <a:prstGeom prst="rightArrow">
              <a:avLst>
                <a:gd name="adj1" fmla="val 32000"/>
                <a:gd name="adj2" fmla="val 135001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3" name="Shape 183"/>
            <p:cNvSpPr/>
            <p:nvPr/>
          </p:nvSpPr>
          <p:spPr>
            <a:xfrm>
              <a:off x="0" y="4843164"/>
              <a:ext cx="681137" cy="322908"/>
            </a:xfrm>
            <a:prstGeom prst="rightArrow">
              <a:avLst>
                <a:gd name="adj1" fmla="val 32000"/>
                <a:gd name="adj2" fmla="val 135001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4" name="Shape 184"/>
            <p:cNvSpPr/>
            <p:nvPr/>
          </p:nvSpPr>
          <p:spPr>
            <a:xfrm>
              <a:off x="0" y="5224164"/>
              <a:ext cx="681137" cy="322908"/>
            </a:xfrm>
            <a:prstGeom prst="rightArrow">
              <a:avLst>
                <a:gd name="adj1" fmla="val 32000"/>
                <a:gd name="adj2" fmla="val 135001"/>
              </a:avLst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86" name="Shape 186"/>
          <p:cNvSpPr/>
          <p:nvPr/>
        </p:nvSpPr>
        <p:spPr>
          <a:xfrm>
            <a:off x="4489010" y="4998283"/>
            <a:ext cx="7896623" cy="42103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87" name="Shape 187"/>
          <p:cNvSpPr/>
          <p:nvPr/>
        </p:nvSpPr>
        <p:spPr>
          <a:xfrm>
            <a:off x="4489010" y="4622554"/>
            <a:ext cx="7896623" cy="42103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88" name="Shape 188"/>
          <p:cNvSpPr/>
          <p:nvPr/>
        </p:nvSpPr>
        <p:spPr>
          <a:xfrm>
            <a:off x="4489010" y="4219027"/>
            <a:ext cx="7896623" cy="42103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89" name="Shape 189"/>
          <p:cNvSpPr/>
          <p:nvPr/>
        </p:nvSpPr>
        <p:spPr>
          <a:xfrm>
            <a:off x="4489010" y="3827642"/>
            <a:ext cx="7896623" cy="42103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92" name="Group 192"/>
          <p:cNvGrpSpPr/>
          <p:nvPr/>
        </p:nvGrpSpPr>
        <p:grpSpPr>
          <a:xfrm>
            <a:off x="-186783" y="5291897"/>
            <a:ext cx="12572416" cy="4276859"/>
            <a:chOff x="0" y="0"/>
            <a:chExt cx="12572414" cy="4276857"/>
          </a:xfrm>
        </p:grpSpPr>
        <p:sp>
          <p:nvSpPr>
            <p:cNvPr id="190" name="Shape 190"/>
            <p:cNvSpPr/>
            <p:nvPr/>
          </p:nvSpPr>
          <p:spPr>
            <a:xfrm>
              <a:off x="4675792" y="66459"/>
              <a:ext cx="7896623" cy="42103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91" name="Shape 191"/>
            <p:cNvSpPr/>
            <p:nvPr/>
          </p:nvSpPr>
          <p:spPr>
            <a:xfrm>
              <a:off x="0" y="0"/>
              <a:ext cx="1872308" cy="5216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93" name="Shape 193"/>
          <p:cNvSpPr/>
          <p:nvPr/>
        </p:nvSpPr>
        <p:spPr>
          <a:xfrm>
            <a:off x="4489010" y="6125471"/>
            <a:ext cx="7896623" cy="42103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196" name="Group 196"/>
          <p:cNvGrpSpPr/>
          <p:nvPr/>
        </p:nvGrpSpPr>
        <p:grpSpPr>
          <a:xfrm>
            <a:off x="-442944" y="6034633"/>
            <a:ext cx="12828577" cy="5084007"/>
            <a:chOff x="0" y="0"/>
            <a:chExt cx="12828576" cy="5084005"/>
          </a:xfrm>
        </p:grpSpPr>
        <p:sp>
          <p:nvSpPr>
            <p:cNvPr id="194" name="Shape 194"/>
            <p:cNvSpPr/>
            <p:nvPr/>
          </p:nvSpPr>
          <p:spPr>
            <a:xfrm>
              <a:off x="4931954" y="873607"/>
              <a:ext cx="7896623" cy="42103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95" name="Shape 195"/>
            <p:cNvSpPr/>
            <p:nvPr/>
          </p:nvSpPr>
          <p:spPr>
            <a:xfrm>
              <a:off x="0" y="0"/>
              <a:ext cx="2044713" cy="50298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199" name="Group 199"/>
          <p:cNvGrpSpPr/>
          <p:nvPr/>
        </p:nvGrpSpPr>
        <p:grpSpPr>
          <a:xfrm>
            <a:off x="-1317623" y="6519939"/>
            <a:ext cx="13703256" cy="5037051"/>
            <a:chOff x="0" y="0"/>
            <a:chExt cx="13703255" cy="5037050"/>
          </a:xfrm>
        </p:grpSpPr>
        <p:sp>
          <p:nvSpPr>
            <p:cNvPr id="197" name="Shape 197"/>
            <p:cNvSpPr/>
            <p:nvPr/>
          </p:nvSpPr>
          <p:spPr>
            <a:xfrm>
              <a:off x="5806633" y="826653"/>
              <a:ext cx="7896623" cy="42103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98" name="Shape 198"/>
            <p:cNvSpPr/>
            <p:nvPr/>
          </p:nvSpPr>
          <p:spPr>
            <a:xfrm>
              <a:off x="0" y="0"/>
              <a:ext cx="2931212" cy="4156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202" name="Group 202"/>
          <p:cNvGrpSpPr/>
          <p:nvPr/>
        </p:nvGrpSpPr>
        <p:grpSpPr>
          <a:xfrm>
            <a:off x="-3276600" y="6931155"/>
            <a:ext cx="15490024" cy="4970254"/>
            <a:chOff x="0" y="0"/>
            <a:chExt cx="15490023" cy="4970253"/>
          </a:xfrm>
        </p:grpSpPr>
        <p:sp>
          <p:nvSpPr>
            <p:cNvPr id="200" name="Shape 200"/>
            <p:cNvSpPr/>
            <p:nvPr/>
          </p:nvSpPr>
          <p:spPr>
            <a:xfrm>
              <a:off x="7593401" y="759855"/>
              <a:ext cx="7896623" cy="42103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0"/>
              <a:ext cx="4918724" cy="13031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xit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xit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8"/>
      <p:bldP build="whole" bldLvl="1" animBg="1" rev="0" advAuto="0" spid="188" grpId="2"/>
      <p:bldP build="whole" bldLvl="1" animBg="1" rev="0" advAuto="0" spid="192" grpId="5"/>
      <p:bldP build="whole" bldLvl="1" animBg="1" rev="0" advAuto="0" spid="189" grpId="1"/>
      <p:bldP build="whole" bldLvl="1" animBg="1" rev="0" advAuto="0" spid="202" grpId="9"/>
      <p:bldP build="whole" bldLvl="1" animBg="1" rev="0" advAuto="0" spid="187" grpId="3"/>
      <p:bldP build="whole" bldLvl="1" animBg="1" rev="0" advAuto="0" spid="196" grpId="7"/>
      <p:bldP build="whole" bldLvl="1" animBg="1" rev="0" advAuto="0" spid="186" grpId="4"/>
      <p:bldP build="whole" bldLvl="1" animBg="1" rev="0" advAuto="0" spid="193" grpId="6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207"/>
          <p:cNvGrpSpPr/>
          <p:nvPr/>
        </p:nvGrpSpPr>
        <p:grpSpPr>
          <a:xfrm>
            <a:off x="101600" y="476250"/>
            <a:ext cx="12824222" cy="8954096"/>
            <a:chOff x="0" y="0"/>
            <a:chExt cx="12824221" cy="8954095"/>
          </a:xfrm>
        </p:grpSpPr>
        <p:pic>
          <p:nvPicPr>
            <p:cNvPr id="204" name="Screen Shot 2017-09-02 at 3.28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97100" y="0"/>
              <a:ext cx="8407400" cy="8801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Shape 205"/>
            <p:cNvSpPr/>
            <p:nvPr/>
          </p:nvSpPr>
          <p:spPr>
            <a:xfrm>
              <a:off x="10579100" y="615950"/>
              <a:ext cx="2245122" cy="83381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06" name="Shape 206"/>
            <p:cNvSpPr/>
            <p:nvPr/>
          </p:nvSpPr>
          <p:spPr>
            <a:xfrm>
              <a:off x="0" y="615950"/>
              <a:ext cx="2245122" cy="83381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Unix Command Line</a:t>
            </a:r>
          </a:p>
        </p:txBody>
      </p:sp>
      <p:sp>
        <p:nvSpPr>
          <p:cNvPr id="125" name="Shape 125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With Bonus vi!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1848468" y="3718365"/>
            <a:ext cx="9010034" cy="2252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grpSp>
        <p:nvGrpSpPr>
          <p:cNvPr id="213" name="Group 213"/>
          <p:cNvGrpSpPr/>
          <p:nvPr/>
        </p:nvGrpSpPr>
        <p:grpSpPr>
          <a:xfrm>
            <a:off x="101600" y="476250"/>
            <a:ext cx="12824222" cy="8954096"/>
            <a:chOff x="0" y="0"/>
            <a:chExt cx="12824221" cy="8954095"/>
          </a:xfrm>
        </p:grpSpPr>
        <p:pic>
          <p:nvPicPr>
            <p:cNvPr id="210" name="Screen Shot 2017-09-02 at 3.28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97100" y="0"/>
              <a:ext cx="8407400" cy="8801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1" name="Shape 211"/>
            <p:cNvSpPr/>
            <p:nvPr/>
          </p:nvSpPr>
          <p:spPr>
            <a:xfrm>
              <a:off x="10579100" y="615950"/>
              <a:ext cx="2245122" cy="83381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12" name="Shape 212"/>
            <p:cNvSpPr/>
            <p:nvPr/>
          </p:nvSpPr>
          <p:spPr>
            <a:xfrm>
              <a:off x="0" y="615950"/>
              <a:ext cx="2245122" cy="83381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214" name="Screen Shot 2017-09-02 at 3.52.4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7504" y="1314874"/>
            <a:ext cx="7988301" cy="2387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1797668" y="3228414"/>
            <a:ext cx="9010034" cy="7152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6" name="Shape 216"/>
          <p:cNvSpPr/>
          <p:nvPr/>
        </p:nvSpPr>
        <p:spPr>
          <a:xfrm>
            <a:off x="1584792" y="2500875"/>
            <a:ext cx="9010034" cy="8301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7" name="Shape 217"/>
          <p:cNvSpPr/>
          <p:nvPr/>
        </p:nvSpPr>
        <p:spPr>
          <a:xfrm>
            <a:off x="1584792" y="1741241"/>
            <a:ext cx="9010034" cy="830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18" name="Shape 218"/>
          <p:cNvSpPr/>
          <p:nvPr/>
        </p:nvSpPr>
        <p:spPr>
          <a:xfrm>
            <a:off x="1797668" y="1283384"/>
            <a:ext cx="9010034" cy="830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219" name="Screen Shot 2017-09-02 at 4.00.4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7001" y="3718365"/>
            <a:ext cx="5181601" cy="1447801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203806" y="4727607"/>
            <a:ext cx="4126911" cy="400581"/>
          </a:xfrm>
          <a:prstGeom prst="rect">
            <a:avLst/>
          </a:prstGeom>
          <a:ln w="25400">
            <a:solidFill>
              <a:srgbClr val="00905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9" grpId="6"/>
      <p:bldP build="whole" bldLvl="1" animBg="1" rev="0" advAuto="0" spid="216" grpId="3"/>
      <p:bldP build="whole" bldLvl="1" animBg="1" rev="0" advAuto="0" spid="220" grpId="5"/>
      <p:bldP build="whole" bldLvl="1" animBg="1" rev="0" advAuto="0" spid="217" grpId="2"/>
      <p:bldP build="whole" bldLvl="1" animBg="1" rev="0" advAuto="0" spid="215" grpId="4"/>
      <p:bldP build="whole" bldLvl="1" animBg="1" rev="0" advAuto="0" spid="21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roup 227"/>
          <p:cNvGrpSpPr/>
          <p:nvPr/>
        </p:nvGrpSpPr>
        <p:grpSpPr>
          <a:xfrm>
            <a:off x="1092200" y="135751"/>
            <a:ext cx="9880600" cy="9441240"/>
            <a:chOff x="0" y="8751"/>
            <a:chExt cx="9880600" cy="9441239"/>
          </a:xfrm>
        </p:grpSpPr>
        <p:pic>
          <p:nvPicPr>
            <p:cNvPr id="222" name="Screen Shot 2017-09-02 at 3.30.45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223721" y="8751"/>
              <a:ext cx="8372958" cy="49984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Screen Shot 2017-09-02 at 3.34.00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9035" y="4962133"/>
              <a:ext cx="7002330" cy="4487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" name="Shape 224"/>
            <p:cNvSpPr/>
            <p:nvPr/>
          </p:nvSpPr>
          <p:spPr>
            <a:xfrm>
              <a:off x="8610600" y="4432300"/>
              <a:ext cx="127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25" name="Shape 225"/>
            <p:cNvSpPr/>
            <p:nvPr/>
          </p:nvSpPr>
          <p:spPr>
            <a:xfrm>
              <a:off x="1003300" y="4813300"/>
              <a:ext cx="127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26" name="Shape 226"/>
            <p:cNvSpPr/>
            <p:nvPr/>
          </p:nvSpPr>
          <p:spPr>
            <a:xfrm>
              <a:off x="0" y="634999"/>
              <a:ext cx="1270000" cy="448785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4"/>
          <p:cNvGrpSpPr/>
          <p:nvPr/>
        </p:nvGrpSpPr>
        <p:grpSpPr>
          <a:xfrm>
            <a:off x="1092200" y="135751"/>
            <a:ext cx="9880600" cy="9441240"/>
            <a:chOff x="0" y="8751"/>
            <a:chExt cx="9880600" cy="9441239"/>
          </a:xfrm>
        </p:grpSpPr>
        <p:pic>
          <p:nvPicPr>
            <p:cNvPr id="229" name="Screen Shot 2017-09-02 at 3.30.45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223721" y="8751"/>
              <a:ext cx="8372958" cy="49984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Screen Shot 2017-09-02 at 3.34.00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9035" y="4962133"/>
              <a:ext cx="7002330" cy="4487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Shape 231"/>
            <p:cNvSpPr/>
            <p:nvPr/>
          </p:nvSpPr>
          <p:spPr>
            <a:xfrm>
              <a:off x="8610600" y="4432300"/>
              <a:ext cx="127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32" name="Shape 232"/>
            <p:cNvSpPr/>
            <p:nvPr/>
          </p:nvSpPr>
          <p:spPr>
            <a:xfrm>
              <a:off x="1003300" y="4813300"/>
              <a:ext cx="127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33" name="Shape 233"/>
            <p:cNvSpPr/>
            <p:nvPr/>
          </p:nvSpPr>
          <p:spPr>
            <a:xfrm>
              <a:off x="0" y="634999"/>
              <a:ext cx="1270000" cy="448785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pic>
        <p:nvPicPr>
          <p:cNvPr id="235" name="Screen Shot 2017-09-02 at 4.07.0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64835" y="3394995"/>
            <a:ext cx="5130801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creen Shot 2017-09-02 at 4.07.1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27300" y="3410568"/>
            <a:ext cx="7950200" cy="7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creen Shot 2017-09-02 at 4.07.26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57653" y="4203701"/>
            <a:ext cx="49403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Screen Shot 2017-09-02 at 4.07.31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67109" y="4542944"/>
            <a:ext cx="4432301" cy="38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3"/>
      <p:bldP build="whole" bldLvl="1" animBg="1" rev="0" advAuto="0" spid="235" grpId="1"/>
      <p:bldP build="whole" bldLvl="1" animBg="1" rev="0" advAuto="0" spid="238" grpId="4"/>
      <p:bldP build="whole" bldLvl="1" animBg="1" rev="0" advAuto="0" spid="236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creen Shot 2017-09-02 at 4.11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3150" y="3333750"/>
            <a:ext cx="8318500" cy="308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creen Shot 2017-09-02 at 4.11.4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872" y="4154466"/>
            <a:ext cx="8204578" cy="2181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1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creen Shot 2017-09-06 at 10.34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00" y="1295400"/>
            <a:ext cx="12369800" cy="716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Working With Files &amp; Directories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/>
            <a:r>
              <a:t>Good Names for Files &amp; Directories</a:t>
            </a:r>
          </a:p>
        </p:txBody>
      </p:sp>
      <p:sp>
        <p:nvSpPr>
          <p:cNvPr id="248" name="Shape 248"/>
          <p:cNvSpPr/>
          <p:nvPr>
            <p:ph type="body" idx="1"/>
          </p:nvPr>
        </p:nvSpPr>
        <p:spPr>
          <a:xfrm>
            <a:off x="952500" y="2115851"/>
            <a:ext cx="11099800" cy="6286501"/>
          </a:xfrm>
          <a:prstGeom prst="rect">
            <a:avLst/>
          </a:prstGeom>
        </p:spPr>
        <p:txBody>
          <a:bodyPr/>
          <a:lstStyle/>
          <a:p>
            <a:pPr/>
            <a:r>
              <a:t>Don’t use whitespace (“my work”)</a:t>
            </a:r>
          </a:p>
          <a:p>
            <a:pPr/>
            <a:r>
              <a:t>Don’t begin the name with a dash “-”</a:t>
            </a:r>
          </a:p>
          <a:p>
            <a:pPr/>
            <a:r>
              <a:t>Don’t begin the name with a “.” unless you mean it</a:t>
            </a:r>
          </a:p>
          <a:p>
            <a:pPr/>
            <a:r>
              <a:t>Use letters, numbers, “-”, “.”, “_”</a:t>
            </a:r>
          </a:p>
        </p:txBody>
      </p:sp>
      <p:sp>
        <p:nvSpPr>
          <p:cNvPr id="249" name="Shape 249"/>
          <p:cNvSpPr/>
          <p:nvPr/>
        </p:nvSpPr>
        <p:spPr>
          <a:xfrm>
            <a:off x="943533" y="8225418"/>
            <a:ext cx="1111773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t>If you need to use a filename with special characters,</a:t>
            </a:r>
          </a:p>
          <a:p>
            <a:pPr>
              <a:defRPr i="1"/>
            </a:pPr>
            <a:r>
              <a:t>surround the name in quotes (“- a bad name !”)</a:t>
            </a:r>
          </a:p>
        </p:txBody>
      </p:sp>
      <p:sp>
        <p:nvSpPr>
          <p:cNvPr id="250" name="Shape 250"/>
          <p:cNvSpPr/>
          <p:nvPr/>
        </p:nvSpPr>
        <p:spPr>
          <a:xfrm>
            <a:off x="695372" y="8187318"/>
            <a:ext cx="1161405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1" name="Shape 251"/>
          <p:cNvSpPr/>
          <p:nvPr/>
        </p:nvSpPr>
        <p:spPr>
          <a:xfrm>
            <a:off x="408610" y="6614937"/>
            <a:ext cx="1161405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2" name="Shape 252"/>
          <p:cNvSpPr/>
          <p:nvPr/>
        </p:nvSpPr>
        <p:spPr>
          <a:xfrm>
            <a:off x="408610" y="5255433"/>
            <a:ext cx="11614057" cy="8395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3" name="Shape 253"/>
          <p:cNvSpPr/>
          <p:nvPr/>
        </p:nvSpPr>
        <p:spPr>
          <a:xfrm>
            <a:off x="408610" y="4457022"/>
            <a:ext cx="11614057" cy="8395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4" name="Shape 254"/>
          <p:cNvSpPr/>
          <p:nvPr/>
        </p:nvSpPr>
        <p:spPr>
          <a:xfrm>
            <a:off x="408610" y="3239294"/>
            <a:ext cx="11614057" cy="8395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3" grpId="2"/>
      <p:bldP build="whole" bldLvl="1" animBg="1" rev="0" advAuto="0" spid="252" grpId="3"/>
      <p:bldP build="whole" bldLvl="1" animBg="1" rev="0" advAuto="0" spid="254" grpId="1"/>
      <p:bldP build="whole" bldLvl="1" animBg="1" rev="0" advAuto="0" spid="250" grpId="5"/>
      <p:bldP build="whole" bldLvl="1" animBg="1" rev="0" advAuto="0" spid="251" grpId="4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creen Shot 2017-09-02 at 4.35.13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65" t="0" r="5565" b="0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257" name="Shape 2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editor: nano</a:t>
            </a:r>
          </a:p>
        </p:txBody>
      </p:sp>
      <p:sp>
        <p:nvSpPr>
          <p:cNvPr id="258" name="Shape 25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type “nano &lt;filename&gt;” </a:t>
            </a:r>
            <a:r>
              <a:t>this will open the named file for editing or create it if it doesn’t exist</a:t>
            </a:r>
          </a:p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type your text</a:t>
            </a:r>
            <a:r>
              <a:t>: the mouse will not move the cursor - navigate with the arrow keys</a:t>
            </a:r>
          </a:p>
          <a:p>
            <a:pPr/>
            <a:r>
              <a:rPr b="1">
                <a:latin typeface="Helvetica"/>
                <a:ea typeface="Helvetica"/>
                <a:cs typeface="Helvetica"/>
                <a:sym typeface="Helvetica"/>
              </a:rPr>
              <a:t>save and quit</a:t>
            </a:r>
            <a:r>
              <a:t>: commands are on the bottom of the screen - the “^” stands for “control”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creen Shot 2017-09-02 at 4.35.13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65" t="0" r="5565" b="0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editor: vi/vim</a:t>
            </a:r>
          </a:p>
        </p:txBody>
      </p:sp>
      <p:sp>
        <p:nvSpPr>
          <p:cNvPr id="262" name="Shape 262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91465" indent="-291465" defTabSz="496570">
              <a:spcBef>
                <a:spcPts val="2700"/>
              </a:spcBef>
              <a:defRPr b="1" sz="2380">
                <a:latin typeface="Helvetica"/>
                <a:ea typeface="Helvetica"/>
                <a:cs typeface="Helvetica"/>
                <a:sym typeface="Helvetica"/>
              </a:defRPr>
            </a:pPr>
            <a:r>
              <a:t>On command line: “vi test.txt”</a:t>
            </a:r>
          </a:p>
          <a:p>
            <a:pPr marL="291465" indent="-291465" defTabSz="496570">
              <a:spcBef>
                <a:spcPts val="2700"/>
              </a:spcBef>
              <a:defRPr b="1" sz="2380">
                <a:latin typeface="Helvetica"/>
                <a:ea typeface="Helvetica"/>
                <a:cs typeface="Helvetica"/>
                <a:sym typeface="Helvetica"/>
              </a:defRPr>
            </a:pPr>
            <a:r>
              <a:t>You land in command mode </a:t>
            </a:r>
          </a:p>
          <a:p>
            <a:pPr marL="291465" indent="-291465" defTabSz="496570">
              <a:spcBef>
                <a:spcPts val="2700"/>
              </a:spcBef>
              <a:defRPr b="1" sz="2380">
                <a:latin typeface="Helvetica"/>
                <a:ea typeface="Helvetica"/>
                <a:cs typeface="Helvetica"/>
                <a:sym typeface="Helvetica"/>
              </a:defRPr>
            </a:pPr>
            <a:r>
              <a:t>To enter insert mode: “i” where the cursor is; “o” inserts one line below that</a:t>
            </a:r>
          </a:p>
          <a:p>
            <a:pPr marL="291465" indent="-291465" defTabSz="496570">
              <a:spcBef>
                <a:spcPts val="2700"/>
              </a:spcBef>
              <a:defRPr b="1" sz="2380">
                <a:latin typeface="Helvetica"/>
                <a:ea typeface="Helvetica"/>
                <a:cs typeface="Helvetica"/>
                <a:sym typeface="Helvetica"/>
              </a:defRPr>
            </a:pPr>
            <a:r>
              <a:t>Navigate with arrow keys</a:t>
            </a:r>
          </a:p>
          <a:p>
            <a:pPr marL="291465" indent="-291465" defTabSz="496570">
              <a:spcBef>
                <a:spcPts val="2700"/>
              </a:spcBef>
              <a:defRPr b="1" sz="2380">
                <a:latin typeface="Helvetica"/>
                <a:ea typeface="Helvetica"/>
                <a:cs typeface="Helvetica"/>
                <a:sym typeface="Helvetica"/>
              </a:defRPr>
            </a:pPr>
            <a:r>
              <a:t>To exit insert mode: “esc”</a:t>
            </a:r>
          </a:p>
          <a:p>
            <a:pPr marL="291465" indent="-291465" defTabSz="496570">
              <a:spcBef>
                <a:spcPts val="2700"/>
              </a:spcBef>
              <a:defRPr b="1" sz="2380">
                <a:latin typeface="Helvetica"/>
                <a:ea typeface="Helvetica"/>
                <a:cs typeface="Helvetica"/>
                <a:sym typeface="Helvetica"/>
              </a:defRPr>
            </a:pPr>
            <a:r>
              <a:t>To save: “:w”</a:t>
            </a:r>
          </a:p>
          <a:p>
            <a:pPr marL="291465" indent="-291465" defTabSz="496570">
              <a:spcBef>
                <a:spcPts val="2700"/>
              </a:spcBef>
              <a:defRPr b="1" sz="2380">
                <a:latin typeface="Helvetica"/>
                <a:ea typeface="Helvetica"/>
                <a:cs typeface="Helvetica"/>
                <a:sym typeface="Helvetica"/>
              </a:defRPr>
            </a:pPr>
            <a:r>
              <a:t>To exit: “:q”</a:t>
            </a:r>
          </a:p>
          <a:p>
            <a:pPr marL="291465" indent="-291465" defTabSz="496570">
              <a:spcBef>
                <a:spcPts val="2700"/>
              </a:spcBef>
              <a:defRPr b="1" sz="2380">
                <a:latin typeface="Helvetica"/>
                <a:ea typeface="Helvetica"/>
                <a:cs typeface="Helvetica"/>
                <a:sym typeface="Helvetica"/>
              </a:defRPr>
            </a:pPr>
            <a:r>
              <a:t>To exit without saving: “q!”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creen Shot 2017-09-06 at 10.54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27" y="199234"/>
            <a:ext cx="12395346" cy="5113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Screen Shot 2017-09-06 at 10.57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515" y="6050761"/>
            <a:ext cx="11535770" cy="3085819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430071" y="8213042"/>
            <a:ext cx="11888664" cy="8453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67" name="Shape 267"/>
          <p:cNvSpPr/>
          <p:nvPr/>
        </p:nvSpPr>
        <p:spPr>
          <a:xfrm>
            <a:off x="430071" y="7414012"/>
            <a:ext cx="11888664" cy="8453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68" name="Shape 268"/>
          <p:cNvSpPr/>
          <p:nvPr/>
        </p:nvSpPr>
        <p:spPr>
          <a:xfrm>
            <a:off x="430071" y="6958509"/>
            <a:ext cx="11888664" cy="8453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69" name="Shape 269"/>
          <p:cNvSpPr/>
          <p:nvPr/>
        </p:nvSpPr>
        <p:spPr>
          <a:xfrm>
            <a:off x="430071" y="6016858"/>
            <a:ext cx="11888664" cy="8453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9" grpId="1"/>
      <p:bldP build="whole" bldLvl="1" animBg="1" rev="0" advAuto="0" spid="266" grpId="4"/>
      <p:bldP build="whole" bldLvl="1" animBg="1" rev="0" advAuto="0" spid="268" grpId="2"/>
      <p:bldP build="whole" bldLvl="1" animBg="1" rev="0" advAuto="0" spid="267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creen Shot 2017-09-05 at 12.37.30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069" r="0" b="6069"/>
          <a:stretch>
            <a:fillRect/>
          </a:stretch>
        </p:blipFill>
        <p:spPr>
          <a:xfrm>
            <a:off x="1612900" y="2429933"/>
            <a:ext cx="9779000" cy="5918201"/>
          </a:xfrm>
          <a:prstGeom prst="rect">
            <a:avLst/>
          </a:prstGeom>
        </p:spPr>
      </p:pic>
      <p:sp>
        <p:nvSpPr>
          <p:cNvPr id="128" name="Shape 128"/>
          <p:cNvSpPr/>
          <p:nvPr>
            <p:ph type="title"/>
          </p:nvPr>
        </p:nvSpPr>
        <p:spPr>
          <a:xfrm>
            <a:off x="1270000" y="334433"/>
            <a:ext cx="10464800" cy="1422401"/>
          </a:xfrm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Designed for ease of use: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creen Shot 2017-09-06 at 11.00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748" y="811638"/>
            <a:ext cx="11305304" cy="8130324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203616" y="7443161"/>
            <a:ext cx="787674" cy="570460"/>
          </a:xfrm>
          <a:prstGeom prst="rightArrow">
            <a:avLst>
              <a:gd name="adj1" fmla="val 32000"/>
              <a:gd name="adj2" fmla="val 88369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creen Shot 2017-09-06 at 11.02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875247"/>
            <a:ext cx="10414000" cy="6311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7" name="Group 277"/>
          <p:cNvGrpSpPr/>
          <p:nvPr/>
        </p:nvGrpSpPr>
        <p:grpSpPr>
          <a:xfrm>
            <a:off x="1087886" y="7930200"/>
            <a:ext cx="10829027" cy="1270001"/>
            <a:chOff x="0" y="0"/>
            <a:chExt cx="10829025" cy="1270000"/>
          </a:xfrm>
        </p:grpSpPr>
        <p:sp>
          <p:nvSpPr>
            <p:cNvPr id="275" name="Shape 275"/>
            <p:cNvSpPr/>
            <p:nvPr/>
          </p:nvSpPr>
          <p:spPr>
            <a:xfrm>
              <a:off x="0" y="0"/>
              <a:ext cx="10829026" cy="127000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76" name="Screen Shot 2017-09-06 at 11.04.08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0213" y="209550"/>
              <a:ext cx="10388601" cy="85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7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creen Shot 2017-09-06 at 11.05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900" y="511572"/>
            <a:ext cx="10541000" cy="5816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2" name="Group 282"/>
          <p:cNvGrpSpPr/>
          <p:nvPr/>
        </p:nvGrpSpPr>
        <p:grpSpPr>
          <a:xfrm>
            <a:off x="1072950" y="6616620"/>
            <a:ext cx="10858899" cy="3059812"/>
            <a:chOff x="0" y="0"/>
            <a:chExt cx="10858897" cy="3059810"/>
          </a:xfrm>
        </p:grpSpPr>
        <p:sp>
          <p:nvSpPr>
            <p:cNvPr id="280" name="Shape 280"/>
            <p:cNvSpPr/>
            <p:nvPr/>
          </p:nvSpPr>
          <p:spPr>
            <a:xfrm>
              <a:off x="0" y="0"/>
              <a:ext cx="10858898" cy="3059811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81" name="Screen Shot 2017-09-06 at 11.06.41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8799" y="139255"/>
              <a:ext cx="10401301" cy="278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creen Shot 2017-09-06 at 11.08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671" y="3263560"/>
            <a:ext cx="11849458" cy="3226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creen Shot 2017-09-06 at 11.09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495" y="2821752"/>
            <a:ext cx="12315810" cy="4110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Pipes &amp; Filters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creen Shot 2017-09-06 at 11.11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066" y="818349"/>
            <a:ext cx="12479506" cy="4218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Screen Shot 2017-09-06 at 11.12.1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5609" y="5983081"/>
            <a:ext cx="11352420" cy="189463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>
            <a:off x="833975" y="7393291"/>
            <a:ext cx="11455689" cy="4939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93" name="Shape 293"/>
          <p:cNvSpPr/>
          <p:nvPr/>
        </p:nvSpPr>
        <p:spPr>
          <a:xfrm>
            <a:off x="946039" y="6922851"/>
            <a:ext cx="11455689" cy="493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94" name="Shape 294"/>
          <p:cNvSpPr/>
          <p:nvPr/>
        </p:nvSpPr>
        <p:spPr>
          <a:xfrm>
            <a:off x="946039" y="6474773"/>
            <a:ext cx="11455689" cy="4939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95" name="Shape 295"/>
          <p:cNvSpPr/>
          <p:nvPr/>
        </p:nvSpPr>
        <p:spPr>
          <a:xfrm>
            <a:off x="946039" y="6019084"/>
            <a:ext cx="11455689" cy="4939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3" grpId="3"/>
      <p:bldP build="whole" bldLvl="1" animBg="1" rev="0" advAuto="0" spid="292" grpId="4"/>
      <p:bldP build="whole" bldLvl="1" animBg="1" rev="0" advAuto="0" spid="295" grpId="1"/>
      <p:bldP build="whole" bldLvl="1" animBg="1" rev="0" advAuto="0" spid="294" grpId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creen Shot 2017-09-04 at 10.18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7013" y="3023843"/>
            <a:ext cx="9570774" cy="3705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creen Shot 2017-09-04 at 10.18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7013" y="3023843"/>
            <a:ext cx="9570774" cy="3705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Screen Shot 2017-09-04 at 10.19.0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2219" y="2774040"/>
            <a:ext cx="9420362" cy="4205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creen Shot 2017-09-04 at 10.19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048" y="3691228"/>
            <a:ext cx="12610704" cy="2371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1270000" y="334433"/>
            <a:ext cx="10464800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14095">
              <a:defRPr sz="7040"/>
            </a:lvl1pPr>
          </a:lstStyle>
          <a:p>
            <a:pPr/>
            <a:r>
              <a:t>Designed for ease of use:</a:t>
            </a:r>
          </a:p>
        </p:txBody>
      </p:sp>
      <p:pic>
        <p:nvPicPr>
          <p:cNvPr id="131" name="Screen Shot 2017-09-05 at 12.42.02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7777" r="0" b="7777"/>
          <a:stretch>
            <a:fillRect/>
          </a:stretch>
        </p:blipFill>
        <p:spPr>
          <a:xfrm>
            <a:off x="1612900" y="2429933"/>
            <a:ext cx="9779000" cy="5918201"/>
          </a:xfrm>
          <a:prstGeom prst="rect">
            <a:avLst/>
          </a:prstGeom>
        </p:spPr>
      </p:pic>
      <p:pic>
        <p:nvPicPr>
          <p:cNvPr id="132" name="Screen Shot 2017-09-05 at 11.25.04 A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612900" y="3490198"/>
            <a:ext cx="9779000" cy="379767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>
            <p:ph type="title"/>
          </p:nvPr>
        </p:nvSpPr>
        <p:spPr>
          <a:xfrm>
            <a:off x="1270000" y="334433"/>
            <a:ext cx="10464800" cy="1422401"/>
          </a:xfrm>
          <a:prstGeom prst="rect">
            <a:avLst/>
          </a:prstGeom>
        </p:spPr>
        <p:txBody>
          <a:bodyPr/>
          <a:lstStyle/>
          <a:p>
            <a:pPr/>
            <a:r>
              <a:t>Designed for power</a:t>
            </a:r>
          </a:p>
        </p:txBody>
      </p:sp>
      <p:sp>
        <p:nvSpPr>
          <p:cNvPr id="134" name="Shape 134"/>
          <p:cNvSpPr/>
          <p:nvPr/>
        </p:nvSpPr>
        <p:spPr>
          <a:xfrm>
            <a:off x="4970828" y="330200"/>
            <a:ext cx="3063144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1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NOT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" grpId="1"/>
      <p:bldP build="whole" bldLvl="1" animBg="1" rev="0" advAuto="0" spid="134" grpId="3"/>
      <p:bldP build="whole" bldLvl="1" animBg="1" rev="0" advAuto="0" spid="133" grpId="4"/>
      <p:bldP build="whole" bldLvl="1" animBg="1" rev="0" advAuto="0" spid="132" grpId="5"/>
      <p:bldP build="whole" bldLvl="1" animBg="1" rev="0" advAuto="0" spid="130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creen Shot 2017-09-06 at 11.15.0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600" y="203200"/>
            <a:ext cx="10769600" cy="934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creen Shot 2017-09-06 at 11.16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79" y="3077622"/>
            <a:ext cx="12207642" cy="3598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creen Shot 2017-09-06 at 11.17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929" y="736632"/>
            <a:ext cx="12276943" cy="4019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creen Shot 2017-09-06 at 11.17.3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928" y="6889038"/>
            <a:ext cx="12276944" cy="1534619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/>
        </p:nvSpPr>
        <p:spPr>
          <a:xfrm>
            <a:off x="251472" y="6556876"/>
            <a:ext cx="12501856" cy="18838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0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creen Shot 2017-09-06 at 11.18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6939" y="140757"/>
            <a:ext cx="10530922" cy="80442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5" name="Group 315"/>
          <p:cNvGrpSpPr/>
          <p:nvPr/>
        </p:nvGrpSpPr>
        <p:grpSpPr>
          <a:xfrm>
            <a:off x="830328" y="8382654"/>
            <a:ext cx="11344144" cy="1270001"/>
            <a:chOff x="0" y="0"/>
            <a:chExt cx="11344142" cy="1270000"/>
          </a:xfrm>
        </p:grpSpPr>
        <p:sp>
          <p:nvSpPr>
            <p:cNvPr id="313" name="Shape 313"/>
            <p:cNvSpPr/>
            <p:nvPr/>
          </p:nvSpPr>
          <p:spPr>
            <a:xfrm>
              <a:off x="0" y="0"/>
              <a:ext cx="11344143" cy="1270000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14" name="Screen Shot 2017-09-06 at 11.19.48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52371" y="184150"/>
              <a:ext cx="10439401" cy="901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5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creen Shot 2017-09-06 at 11.21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273" y="1026315"/>
            <a:ext cx="12132254" cy="7700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creen Shot 2017-09-06 at 11.22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370" y="2407559"/>
            <a:ext cx="12494060" cy="4938482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2768670" y="5737367"/>
            <a:ext cx="1235045" cy="648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256" y="14256"/>
                </a:moveTo>
                <a:lnTo>
                  <a:pt x="7256" y="21600"/>
                </a:lnTo>
                <a:lnTo>
                  <a:pt x="0" y="10800"/>
                </a:lnTo>
                <a:lnTo>
                  <a:pt x="7256" y="0"/>
                </a:lnTo>
                <a:lnTo>
                  <a:pt x="7256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0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creen Shot 2017-09-06 at 11.24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944" y="212316"/>
            <a:ext cx="11900912" cy="8084170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8272534" y="7280863"/>
            <a:ext cx="1087377" cy="456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78" y="14256"/>
                </a:moveTo>
                <a:lnTo>
                  <a:pt x="7778" y="21600"/>
                </a:lnTo>
                <a:lnTo>
                  <a:pt x="0" y="10800"/>
                </a:lnTo>
                <a:lnTo>
                  <a:pt x="7778" y="0"/>
                </a:lnTo>
                <a:lnTo>
                  <a:pt x="777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3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Screen Shot 2017-09-06 at 11.29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001" y="1326495"/>
            <a:ext cx="12008798" cy="7100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Loops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Screen Shot 2017-09-05 at 1.09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512530"/>
            <a:ext cx="13004801" cy="6312203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Shape 330"/>
          <p:cNvSpPr/>
          <p:nvPr/>
        </p:nvSpPr>
        <p:spPr>
          <a:xfrm>
            <a:off x="3322002" y="770466"/>
            <a:ext cx="63607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What did the loop do?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creen Shot 2017-09-05 at 11.03.4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616" y="2782230"/>
            <a:ext cx="13749413" cy="418914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4503407" y="884766"/>
            <a:ext cx="399798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Finder on a Mac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creen Shot 2017-09-06 at 11.43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869" y="491723"/>
            <a:ext cx="11777062" cy="8770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creen Shot 2017-09-06 at 11.44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656" y="940250"/>
            <a:ext cx="11865488" cy="7873100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Shape 335"/>
          <p:cNvSpPr/>
          <p:nvPr/>
        </p:nvSpPr>
        <p:spPr>
          <a:xfrm>
            <a:off x="210675" y="6924135"/>
            <a:ext cx="735807" cy="506983"/>
          </a:xfrm>
          <a:prstGeom prst="rightArrow">
            <a:avLst>
              <a:gd name="adj1" fmla="val 32000"/>
              <a:gd name="adj2" fmla="val 92886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5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Screen Shot 2017-09-06 at 11.46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670" y="1108912"/>
            <a:ext cx="12071460" cy="7535776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72342" y="5996238"/>
            <a:ext cx="679972" cy="478977"/>
          </a:xfrm>
          <a:prstGeom prst="rightArrow">
            <a:avLst>
              <a:gd name="adj1" fmla="val 32000"/>
              <a:gd name="adj2" fmla="val 90856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8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creen Shot 2017-09-06 at 11.47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033" y="2022876"/>
            <a:ext cx="12524734" cy="5707848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Shape 341"/>
          <p:cNvSpPr/>
          <p:nvPr/>
        </p:nvSpPr>
        <p:spPr>
          <a:xfrm>
            <a:off x="48655" y="7125188"/>
            <a:ext cx="524427" cy="380610"/>
          </a:xfrm>
          <a:prstGeom prst="rightArrow">
            <a:avLst>
              <a:gd name="adj1" fmla="val 32000"/>
              <a:gd name="adj2" fmla="val 88183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1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Screen Shot 2017-09-06 at 11.49.3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094" y="2355688"/>
            <a:ext cx="12278612" cy="5042224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>
            <a:off x="108399" y="6453069"/>
            <a:ext cx="524427" cy="380610"/>
          </a:xfrm>
          <a:prstGeom prst="rightArrow">
            <a:avLst>
              <a:gd name="adj1" fmla="val 32000"/>
              <a:gd name="adj2" fmla="val 88183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4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Screen Shot 2017-09-06 at 11.52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579" y="813130"/>
            <a:ext cx="12345642" cy="56487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9" name="Group 349"/>
          <p:cNvGrpSpPr/>
          <p:nvPr/>
        </p:nvGrpSpPr>
        <p:grpSpPr>
          <a:xfrm>
            <a:off x="326152" y="6825724"/>
            <a:ext cx="12352497" cy="2505836"/>
            <a:chOff x="0" y="0"/>
            <a:chExt cx="12352496" cy="2505835"/>
          </a:xfrm>
        </p:grpSpPr>
        <p:sp>
          <p:nvSpPr>
            <p:cNvPr id="347" name="Shape 347"/>
            <p:cNvSpPr/>
            <p:nvPr/>
          </p:nvSpPr>
          <p:spPr>
            <a:xfrm>
              <a:off x="0" y="0"/>
              <a:ext cx="12352497" cy="2505836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348" name="Screen Shot 2017-09-06 at 11.52.47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5784" y="176158"/>
              <a:ext cx="11900928" cy="2086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9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Screen Shot 2017-09-06 at 11.54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687" y="1606567"/>
            <a:ext cx="12533426" cy="6540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Shell Scripts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creen Shot 2017-09-07 at 12.05.4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841" y="289838"/>
            <a:ext cx="11729118" cy="744135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hape 356"/>
          <p:cNvSpPr/>
          <p:nvPr/>
        </p:nvSpPr>
        <p:spPr>
          <a:xfrm>
            <a:off x="152754" y="6377644"/>
            <a:ext cx="801152" cy="478394"/>
          </a:xfrm>
          <a:prstGeom prst="rightArrow">
            <a:avLst>
              <a:gd name="adj1" fmla="val 32000"/>
              <a:gd name="adj2" fmla="val 107179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6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Screen Shot 2017-09-07 at 12.08.3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901" y="-188469"/>
            <a:ext cx="11996998" cy="714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Screen Shot 2017-09-07 at 12.09.1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6450" y="7241913"/>
            <a:ext cx="6311900" cy="2514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4503407" y="376766"/>
            <a:ext cx="399798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Finder on a Mac</a:t>
            </a:r>
          </a:p>
        </p:txBody>
      </p:sp>
      <p:pic>
        <p:nvPicPr>
          <p:cNvPr id="140" name="Screen Shot 2017-09-07 at 7.08.5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5883" y="2070074"/>
            <a:ext cx="4933034" cy="5613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Screen Shot 2017-09-07 at 7.20.1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3950" y="1511300"/>
            <a:ext cx="8216900" cy="6731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creen Shot 2017-09-07 at 12.10.1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018" y="758225"/>
            <a:ext cx="12196764" cy="8237150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258984" y="4548031"/>
            <a:ext cx="12486832" cy="50444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2" grpId="2"/>
      <p:bldP build="whole" bldLvl="1" animBg="1" rev="0" advAuto="0" spid="362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creen Shot 2017-09-07 at 12.12.2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792" y="2535209"/>
            <a:ext cx="12257216" cy="4683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 Things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Screen Shot 2017-09-07 at 12.14.4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9748" y="1267618"/>
            <a:ext cx="8385304" cy="7218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Screen Shot 2017-09-07 at 12.15.3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176" y="1511239"/>
            <a:ext cx="11838448" cy="6731122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>
            <a:off x="317500" y="6045200"/>
            <a:ext cx="12369800" cy="22225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1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creen Shot 2017-09-07 at 12.16.4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913" y="2112357"/>
            <a:ext cx="12114974" cy="5528886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hape 374"/>
          <p:cNvSpPr/>
          <p:nvPr/>
        </p:nvSpPr>
        <p:spPr>
          <a:xfrm>
            <a:off x="127000" y="4559300"/>
            <a:ext cx="12750800" cy="30319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4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creen Shot 2017-09-07 at 12.18.4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987" y="2786806"/>
            <a:ext cx="12124826" cy="4179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100"/>
            </a:pPr>
          </a:p>
          <a:p>
            <a:pPr>
              <a:defRPr sz="5100"/>
            </a:pPr>
            <a:r>
              <a:t>Research Computing Services</a:t>
            </a:r>
          </a:p>
        </p:txBody>
      </p:sp>
      <p:sp>
        <p:nvSpPr>
          <p:cNvPr id="379" name="Shape 379"/>
          <p:cNvSpPr/>
          <p:nvPr>
            <p:ph type="subTitle" sz="quarter" idx="1"/>
          </p:nvPr>
        </p:nvSpPr>
        <p:spPr>
          <a:xfrm>
            <a:off x="1270000" y="674358"/>
            <a:ext cx="10464800" cy="1130301"/>
          </a:xfrm>
          <a:prstGeom prst="rect">
            <a:avLst/>
          </a:prstGeom>
        </p:spPr>
        <p:txBody>
          <a:bodyPr/>
          <a:lstStyle>
            <a:lvl1pPr defTabSz="452627">
              <a:defRPr sz="673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Unix Command Line</a:t>
            </a:r>
          </a:p>
        </p:txBody>
      </p:sp>
      <p:sp>
        <p:nvSpPr>
          <p:cNvPr id="380" name="Shape 380"/>
          <p:cNvSpPr/>
          <p:nvPr/>
        </p:nvSpPr>
        <p:spPr>
          <a:xfrm>
            <a:off x="575487" y="7740767"/>
            <a:ext cx="1185382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Janna Nugent: janna.nugent@northwestern.edu</a:t>
            </a:r>
          </a:p>
          <a:p>
            <a:pPr/>
            <a:r>
              <a:t>Alper Kinaci: akinaci@northwestern.edu </a:t>
            </a:r>
          </a:p>
          <a:p>
            <a:pPr/>
            <a:r>
              <a:t>Christina Maimone: </a:t>
            </a:r>
            <a:r>
              <a:rPr u="sng">
                <a:hlinkClick r:id="rId2" invalidUrl="" action="" tgtFrame="" tooltip="" history="1" highlightClick="0" endSnd="0"/>
              </a:rPr>
              <a:t>christina.maimone@northwestern.edu</a:t>
            </a:r>
          </a:p>
        </p:txBody>
      </p:sp>
      <p:sp>
        <p:nvSpPr>
          <p:cNvPr id="381" name="Shape 381"/>
          <p:cNvSpPr/>
          <p:nvPr/>
        </p:nvSpPr>
        <p:spPr>
          <a:xfrm>
            <a:off x="1931460" y="5362633"/>
            <a:ext cx="9141880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100"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https://github.com/nuitrcs/commandlineworkshop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creen Shot 2017-09-07 at 7.24.0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0563" y="3965901"/>
            <a:ext cx="7983674" cy="3957424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3438474" y="1549341"/>
            <a:ext cx="61278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looking around at files in Unix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4014812" y="444499"/>
            <a:ext cx="497517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Unix Command Line</a:t>
            </a:r>
          </a:p>
        </p:txBody>
      </p:sp>
      <p:sp>
        <p:nvSpPr>
          <p:cNvPr id="147" name="Shape 147"/>
          <p:cNvSpPr/>
          <p:nvPr/>
        </p:nvSpPr>
        <p:spPr>
          <a:xfrm>
            <a:off x="3053511" y="1560306"/>
            <a:ext cx="68977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/Users/jnugent/pipelines/RNAseq</a:t>
            </a:r>
          </a:p>
        </p:txBody>
      </p:sp>
      <p:pic>
        <p:nvPicPr>
          <p:cNvPr id="148" name="Screen Shot 2017-09-07 at 7.09.1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6400" y="2269794"/>
            <a:ext cx="4572000" cy="6973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4014812" y="444499"/>
            <a:ext cx="497517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/>
            <a:r>
              <a:t>Unix Command Line</a:t>
            </a:r>
          </a:p>
        </p:txBody>
      </p:sp>
      <p:sp>
        <p:nvSpPr>
          <p:cNvPr id="151" name="Shape 151"/>
          <p:cNvSpPr/>
          <p:nvPr/>
        </p:nvSpPr>
        <p:spPr>
          <a:xfrm>
            <a:off x="3968140" y="1560306"/>
            <a:ext cx="50685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/Users/jnugent/pipelines</a:t>
            </a:r>
          </a:p>
        </p:txBody>
      </p:sp>
      <p:pic>
        <p:nvPicPr>
          <p:cNvPr id="152" name="Screen Shot 2017-09-07 at 7.10.0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3118" y="3328424"/>
            <a:ext cx="7018564" cy="4880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